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75" r:id="rId4"/>
    <p:sldId id="260" r:id="rId5"/>
    <p:sldId id="268" r:id="rId6"/>
    <p:sldId id="261" r:id="rId7"/>
    <p:sldId id="269" r:id="rId8"/>
    <p:sldId id="274" r:id="rId9"/>
    <p:sldId id="276" r:id="rId10"/>
    <p:sldId id="270" r:id="rId11"/>
    <p:sldId id="272" r:id="rId12"/>
    <p:sldId id="262" r:id="rId13"/>
    <p:sldId id="263" r:id="rId14"/>
    <p:sldId id="271" r:id="rId15"/>
    <p:sldId id="264" r:id="rId16"/>
    <p:sldId id="257" r:id="rId17"/>
    <p:sldId id="258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81" d="100"/>
          <a:sy n="81" d="100"/>
        </p:scale>
        <p:origin x="-103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4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4" Type="http://schemas.openxmlformats.org/officeDocument/2006/relationships/image" Target="../media/image2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C7CB0-F34D-4DF9-BC80-E9F7FE76A37E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E8033-8A82-494E-A425-DCB095894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D7EF1-7D70-4125-A240-585F928E12C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677C8-E6DF-42F8-96F1-F2FE2FC1A0C5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1A47F-C26F-4828-B243-D7D069332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2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Office_Word_Document7.docx"/><Relationship Id="rId5" Type="http://schemas.openxmlformats.org/officeDocument/2006/relationships/package" Target="../embeddings/Microsoft_Office_Word_Document6.docx"/><Relationship Id="rId4" Type="http://schemas.openxmlformats.org/officeDocument/2006/relationships/package" Target="../embeddings/Microsoft_Office_Word_Document5.docx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12.docx"/><Relationship Id="rId3" Type="http://schemas.openxmlformats.org/officeDocument/2006/relationships/notesSlide" Target="../notesSlides/notesSlide1.xml"/><Relationship Id="rId7" Type="http://schemas.openxmlformats.org/officeDocument/2006/relationships/package" Target="../embeddings/Microsoft_Office_Word_Document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Microsoft_Office_Word_Document10.docx"/><Relationship Id="rId5" Type="http://schemas.openxmlformats.org/officeDocument/2006/relationships/package" Target="../embeddings/Microsoft_Office_Word_Document9.docx"/><Relationship Id="rId4" Type="http://schemas.openxmlformats.org/officeDocument/2006/relationships/package" Target="../embeddings/Microsoft_Office_Word_Document8.docx"/><Relationship Id="rId9" Type="http://schemas.openxmlformats.org/officeDocument/2006/relationships/package" Target="../embeddings/Microsoft_Office_Word_Document13.docx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19.docx"/><Relationship Id="rId3" Type="http://schemas.openxmlformats.org/officeDocument/2006/relationships/package" Target="../embeddings/Microsoft_Office_Word_Document14.docx"/><Relationship Id="rId7" Type="http://schemas.openxmlformats.org/officeDocument/2006/relationships/package" Target="../embeddings/Microsoft_Office_Word_Document1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package" Target="../embeddings/Microsoft_Office_Word_Document17.docx"/><Relationship Id="rId5" Type="http://schemas.openxmlformats.org/officeDocument/2006/relationships/package" Target="../embeddings/Microsoft_Office_Word_Document16.docx"/><Relationship Id="rId4" Type="http://schemas.openxmlformats.org/officeDocument/2006/relationships/package" Target="../embeddings/Microsoft_Office_Word_Document15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Office_Word_Document23.docx"/><Relationship Id="rId5" Type="http://schemas.openxmlformats.org/officeDocument/2006/relationships/package" Target="../embeddings/Microsoft_Office_Word_Document22.docx"/><Relationship Id="rId4" Type="http://schemas.openxmlformats.org/officeDocument/2006/relationships/package" Target="../embeddings/Microsoft_Office_Word_Document21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package" Target="../embeddings/Microsoft_Office_Word_Document26.docx"/><Relationship Id="rId4" Type="http://schemas.openxmlformats.org/officeDocument/2006/relationships/package" Target="../embeddings/Microsoft_Office_Word_Document25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EDUC 200C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week10</a:t>
            </a:r>
          </a:p>
          <a:p>
            <a:r>
              <a:rPr lang="en-US" dirty="0" smtClean="0">
                <a:latin typeface="Garamond" pitchFamily="18" charset="0"/>
              </a:rPr>
              <a:t>December 7, 2012</a:t>
            </a:r>
            <a:endParaRPr lang="en-US" dirty="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Two main ideas…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Garamond" pitchFamily="18" charset="0"/>
              </a:rPr>
              <a:t>D</a:t>
            </a:r>
            <a:r>
              <a:rPr lang="en-US" dirty="0" smtClean="0">
                <a:latin typeface="Garamond" pitchFamily="18" charset="0"/>
              </a:rPr>
              <a:t>escribing a sample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Individual variables (mean and spread of data)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Relationships between two variables (correlation)</a:t>
            </a:r>
          </a:p>
          <a:p>
            <a:pPr lvl="1">
              <a:buFont typeface="Wingdings" pitchFamily="2" charset="2"/>
              <a:buNone/>
            </a:pPr>
            <a:endParaRPr lang="en-US" dirty="0" smtClean="0">
              <a:latin typeface="Garamond" pitchFamily="18" charset="0"/>
            </a:endParaRPr>
          </a:p>
          <a:p>
            <a:r>
              <a:rPr lang="en-US" dirty="0">
                <a:latin typeface="Garamond" pitchFamily="18" charset="0"/>
              </a:rPr>
              <a:t>M</a:t>
            </a:r>
            <a:r>
              <a:rPr lang="en-US" dirty="0" smtClean="0">
                <a:latin typeface="Garamond" pitchFamily="18" charset="0"/>
              </a:rPr>
              <a:t>aking inferences about the population from the sample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One sample (t-test)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Two samples (t-test)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Two or more samples (ANOVA)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Describing a sample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Describing a sample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Garamond" pitchFamily="18" charset="0"/>
              </a:rPr>
              <a:t>Individual variables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Central tendency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Mean, median, mode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Variability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Spread of observations around the mean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Variance</a:t>
            </a:r>
          </a:p>
          <a:p>
            <a:pPr lvl="2"/>
            <a:endParaRPr lang="en-US" dirty="0" smtClean="0">
              <a:latin typeface="Garamond" pitchFamily="18" charset="0"/>
            </a:endParaRPr>
          </a:p>
          <a:p>
            <a:pPr lvl="2"/>
            <a:r>
              <a:rPr lang="en-US" dirty="0" smtClean="0">
                <a:latin typeface="Garamond" pitchFamily="18" charset="0"/>
              </a:rPr>
              <a:t>Standard deviation</a:t>
            </a:r>
          </a:p>
          <a:p>
            <a:pPr lvl="2"/>
            <a:endParaRPr lang="en-US" dirty="0" smtClean="0">
              <a:latin typeface="Garamond" pitchFamily="18" charset="0"/>
            </a:endParaRPr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990600" y="4047467"/>
          <a:ext cx="4951411" cy="600733"/>
        </p:xfrm>
        <a:graphic>
          <a:graphicData uri="http://schemas.openxmlformats.org/presentationml/2006/ole">
            <p:oleObj spid="_x0000_s3077" name="Document" r:id="rId3" imgW="5940848" imgH="720311" progId="Word.Document.12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2438400" y="4827887"/>
          <a:ext cx="4191000" cy="734713"/>
        </p:xfrm>
        <a:graphic>
          <a:graphicData uri="http://schemas.openxmlformats.org/presentationml/2006/ole">
            <p:oleObj spid="_x0000_s3079" name="Document" r:id="rId4" imgW="5940848" imgH="104117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Describing a sample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Garamond" pitchFamily="18" charset="0"/>
              </a:rPr>
              <a:t>Relative position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z scores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Data transformation to give data a mean on 0 and a standard deviation of 1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1371600" y="4038600"/>
          <a:ext cx="5940425" cy="847725"/>
        </p:xfrm>
        <a:graphic>
          <a:graphicData uri="http://schemas.openxmlformats.org/presentationml/2006/ole">
            <p:oleObj spid="_x0000_s6146" name="Document" r:id="rId3" imgW="5940848" imgH="847934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Describing a sample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Garamond" pitchFamily="18" charset="0"/>
              </a:rPr>
              <a:t>The relationship between two ore more variables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Measure of the strength of relationship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Pearson correlation (between two continuous variables)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Z-score difference formula</a:t>
            </a:r>
          </a:p>
          <a:p>
            <a:endParaRPr lang="en-US" dirty="0" smtClean="0">
              <a:latin typeface="Garamond" pitchFamily="18" charset="0"/>
            </a:endParaRPr>
          </a:p>
          <a:p>
            <a:pPr lvl="2"/>
            <a:r>
              <a:rPr lang="en-US" dirty="0" smtClean="0">
                <a:latin typeface="Garamond" pitchFamily="18" charset="0"/>
              </a:rPr>
              <a:t>Z-score product formula</a:t>
            </a:r>
          </a:p>
          <a:p>
            <a:endParaRPr lang="en-US" dirty="0" smtClean="0">
              <a:latin typeface="Garamond" pitchFamily="18" charset="0"/>
            </a:endParaRPr>
          </a:p>
          <a:p>
            <a:pPr lvl="2"/>
            <a:r>
              <a:rPr lang="en-US" dirty="0" smtClean="0">
                <a:latin typeface="Garamond" pitchFamily="18" charset="0"/>
              </a:rPr>
              <a:t>Raw score formula</a:t>
            </a:r>
          </a:p>
          <a:p>
            <a:pPr lvl="1"/>
            <a:endParaRPr lang="en-US" dirty="0" smtClean="0">
              <a:latin typeface="Garamond" pitchFamily="18" charset="0"/>
            </a:endParaRPr>
          </a:p>
          <a:p>
            <a:pPr lvl="1"/>
            <a:r>
              <a:rPr lang="en-US" dirty="0" smtClean="0">
                <a:latin typeface="Garamond" pitchFamily="18" charset="0"/>
              </a:rPr>
              <a:t>Spearman rank-order correlation coefficient (two rank order variables)</a:t>
            </a:r>
            <a:r>
              <a:rPr lang="en-US" dirty="0" smtClean="0"/>
              <a:t> </a:t>
            </a:r>
          </a:p>
          <a:p>
            <a:pPr lvl="1"/>
            <a:endParaRPr lang="en-US" dirty="0">
              <a:latin typeface="Garamond" pitchFamily="18" charset="0"/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601788" y="3048000"/>
          <a:ext cx="5940425" cy="588962"/>
        </p:xfrm>
        <a:graphic>
          <a:graphicData uri="http://schemas.openxmlformats.org/presentationml/2006/ole">
            <p:oleObj spid="_x0000_s4099" name="Document" r:id="rId3" imgW="5940848" imgH="588723" progId="Word.Document.12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1524000" y="3886200"/>
          <a:ext cx="5940425" cy="569913"/>
        </p:xfrm>
        <a:graphic>
          <a:graphicData uri="http://schemas.openxmlformats.org/presentationml/2006/ole">
            <p:oleObj spid="_x0000_s4101" name="Document" r:id="rId4" imgW="5940848" imgH="569615" progId="Word.Document.12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2514600" y="5967540"/>
          <a:ext cx="3962400" cy="661860"/>
        </p:xfrm>
        <a:graphic>
          <a:graphicData uri="http://schemas.openxmlformats.org/presentationml/2006/ole">
            <p:oleObj spid="_x0000_s4104" name="Document" r:id="rId5" imgW="5940848" imgH="992501" progId="Word.Document.12">
              <p:embed/>
            </p:oleObj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1524000" y="4648200"/>
          <a:ext cx="5940425" cy="636587"/>
        </p:xfrm>
        <a:graphic>
          <a:graphicData uri="http://schemas.openxmlformats.org/presentationml/2006/ole">
            <p:oleObj spid="_x0000_s4105" name="Document" r:id="rId6" imgW="5940848" imgH="63595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Describing a sample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Garamond" pitchFamily="18" charset="0"/>
              </a:rPr>
              <a:t>Regression</a:t>
            </a:r>
          </a:p>
          <a:p>
            <a:pPr lvl="1">
              <a:lnSpc>
                <a:spcPct val="160000"/>
              </a:lnSpc>
            </a:pPr>
            <a:r>
              <a:rPr lang="en-US" dirty="0" smtClean="0">
                <a:latin typeface="Garamond" pitchFamily="18" charset="0"/>
              </a:rPr>
              <a:t>Predict Y from X: </a:t>
            </a:r>
          </a:p>
          <a:p>
            <a:pPr lvl="1">
              <a:lnSpc>
                <a:spcPct val="160000"/>
              </a:lnSpc>
            </a:pPr>
            <a:r>
              <a:rPr lang="en-US" dirty="0" smtClean="0">
                <a:latin typeface="Garamond" pitchFamily="18" charset="0"/>
              </a:rPr>
              <a:t> </a:t>
            </a:r>
          </a:p>
          <a:p>
            <a:pPr lvl="1">
              <a:lnSpc>
                <a:spcPct val="160000"/>
              </a:lnSpc>
            </a:pPr>
            <a:r>
              <a:rPr lang="en-US" dirty="0" smtClean="0">
                <a:latin typeface="Garamond" pitchFamily="18" charset="0"/>
              </a:rPr>
              <a:t> 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Error (or residual):  </a:t>
            </a:r>
          </a:p>
          <a:p>
            <a:pPr lvl="1"/>
            <a:endParaRPr lang="en-US" dirty="0" smtClean="0">
              <a:latin typeface="Garamond" pitchFamily="18" charset="0"/>
            </a:endParaRPr>
          </a:p>
          <a:p>
            <a:pPr lvl="1"/>
            <a:r>
              <a:rPr lang="en-US" dirty="0" smtClean="0">
                <a:latin typeface="Garamond" pitchFamily="18" charset="0"/>
              </a:rPr>
              <a:t>Standard error:</a:t>
            </a:r>
          </a:p>
          <a:p>
            <a:pPr lvl="1"/>
            <a:endParaRPr lang="en-US" dirty="0" smtClean="0">
              <a:latin typeface="Garamond" pitchFamily="18" charset="0"/>
            </a:endParaRPr>
          </a:p>
          <a:p>
            <a:pPr lvl="1"/>
            <a:r>
              <a:rPr lang="en-US" dirty="0" smtClean="0">
                <a:latin typeface="Garamond" pitchFamily="18" charset="0"/>
              </a:rPr>
              <a:t>r-squared:</a:t>
            </a:r>
          </a:p>
          <a:p>
            <a:endParaRPr lang="en-US" dirty="0">
              <a:latin typeface="Garamond" pitchFamily="18" charset="0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1908175" y="2209800"/>
          <a:ext cx="5940425" cy="411163"/>
        </p:xfrm>
        <a:graphic>
          <a:graphicData uri="http://schemas.openxmlformats.org/presentationml/2006/ole">
            <p:oleObj spid="_x0000_s7170" name="Document" r:id="rId4" imgW="5940848" imgH="411349" progId="Word.Document.12">
              <p:embed/>
            </p:oleObj>
          </a:graphicData>
        </a:graphic>
      </p:graphicFrame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Garamond" pitchFamily="18" charset="0"/>
            </a:endParaRPr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-838200" y="2743200"/>
          <a:ext cx="5940425" cy="738187"/>
        </p:xfrm>
        <a:graphic>
          <a:graphicData uri="http://schemas.openxmlformats.org/presentationml/2006/ole">
            <p:oleObj spid="_x0000_s7171" name="Document" r:id="rId5" imgW="5940848" imgH="738337" progId="Word.Document.12">
              <p:embed/>
            </p:oleObj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-609600" y="3467100"/>
          <a:ext cx="5940425" cy="419100"/>
        </p:xfrm>
        <a:graphic>
          <a:graphicData uri="http://schemas.openxmlformats.org/presentationml/2006/ole">
            <p:oleObj spid="_x0000_s7172" name="Document" r:id="rId6" imgW="5940848" imgH="418559" progId="Word.Document.12">
              <p:embed/>
            </p:oleObj>
          </a:graphicData>
        </a:graphic>
      </p:graphicFrame>
      <p:graphicFrame>
        <p:nvGraphicFramePr>
          <p:cNvPr id="37897" name="Object 9"/>
          <p:cNvGraphicFramePr>
            <a:graphicFrameLocks noChangeAspect="1"/>
          </p:cNvGraphicFramePr>
          <p:nvPr/>
        </p:nvGraphicFramePr>
        <p:xfrm>
          <a:off x="1295400" y="3962400"/>
          <a:ext cx="5940425" cy="411163"/>
        </p:xfrm>
        <a:graphic>
          <a:graphicData uri="http://schemas.openxmlformats.org/presentationml/2006/ole">
            <p:oleObj spid="_x0000_s7173" name="Document" r:id="rId7" imgW="5940848" imgH="411349" progId="Word.Document.12">
              <p:embed/>
            </p:oleObj>
          </a:graphicData>
        </a:graphic>
      </p:graphicFrame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2209800" y="4343400"/>
          <a:ext cx="4648200" cy="1036463"/>
        </p:xfrm>
        <a:graphic>
          <a:graphicData uri="http://schemas.openxmlformats.org/presentationml/2006/ole">
            <p:oleObj spid="_x0000_s7175" name="Document" r:id="rId8" imgW="5940848" imgH="1325257" progId="Word.Document.12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1447800" y="5289550"/>
          <a:ext cx="5940425" cy="882650"/>
        </p:xfrm>
        <a:graphic>
          <a:graphicData uri="http://schemas.openxmlformats.org/presentationml/2006/ole">
            <p:oleObj spid="_x0000_s7177" name="Document" r:id="rId9" imgW="5940848" imgH="88218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Inference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The Normal Distribution</a:t>
            </a:r>
            <a:endParaRPr lang="en-US" dirty="0">
              <a:latin typeface="Garamond" pitchFamily="18" charset="0"/>
            </a:endParaRPr>
          </a:p>
        </p:txBody>
      </p:sp>
      <p:pic>
        <p:nvPicPr>
          <p:cNvPr id="3" name="Content Placeholder 3" descr="z sco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650" y="1371600"/>
            <a:ext cx="8921128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Inference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Type I and Type II error</a:t>
            </a:r>
          </a:p>
          <a:p>
            <a:pPr>
              <a:buNone/>
            </a:pPr>
            <a:endParaRPr lang="en-US" dirty="0">
              <a:latin typeface="Garamond" pitchFamily="18" charset="0"/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457200" y="2280920"/>
          <a:ext cx="8229600" cy="2748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0 </a:t>
                      </a:r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dirty="0" smtClean="0"/>
                        <a:t> False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Reject H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Type I error</a:t>
                      </a:r>
                    </a:p>
                    <a:p>
                      <a:pPr algn="ctr"/>
                      <a:r>
                        <a:rPr lang="en-US" dirty="0" smtClean="0"/>
                        <a:t>α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Correct!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Power: 1-β</a:t>
                      </a:r>
                    </a:p>
                    <a:p>
                      <a:pPr algn="ctr"/>
                      <a:endParaRPr lang="en-US" dirty="0" smtClean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Retain H</a:t>
                      </a:r>
                      <a:r>
                        <a:rPr lang="en-US" baseline="-25000" dirty="0" smtClean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Correct!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Confidence: 1-α</a:t>
                      </a:r>
                    </a:p>
                    <a:p>
                      <a:pPr algn="ctr"/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 II error</a:t>
                      </a:r>
                    </a:p>
                    <a:p>
                      <a:pPr algn="ctr"/>
                      <a:r>
                        <a:rPr lang="en-US" dirty="0" smtClean="0"/>
                        <a:t>β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Inference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Garamond" pitchFamily="18" charset="0"/>
              </a:rPr>
              <a:t>Power reflects our ability to correctly reject the null hypothesis when it is false</a:t>
            </a:r>
          </a:p>
          <a:p>
            <a:r>
              <a:rPr lang="en-US" dirty="0" smtClean="0">
                <a:latin typeface="Garamond" pitchFamily="18" charset="0"/>
              </a:rPr>
              <a:t>Must have a specific alternative hypothesis in mind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Alternatively, we can specify a target power level and, with a particular sample size determine how big of an effect we will be able to detect</a:t>
            </a:r>
          </a:p>
          <a:p>
            <a:r>
              <a:rPr lang="en-US" dirty="0" smtClean="0">
                <a:latin typeface="Garamond" pitchFamily="18" charset="0"/>
              </a:rPr>
              <a:t>We have higher power with larger samples and when testing for large effect sizes</a:t>
            </a:r>
          </a:p>
          <a:p>
            <a:r>
              <a:rPr lang="en-US" dirty="0" smtClean="0">
                <a:latin typeface="Garamond" pitchFamily="18" charset="0"/>
              </a:rPr>
              <a:t>There is a tradeoff between </a:t>
            </a:r>
            <a:r>
              <a:rPr lang="el-GR" dirty="0" smtClean="0">
                <a:latin typeface="Garamond" pitchFamily="18" charset="0"/>
                <a:ea typeface="Cambria Math"/>
              </a:rPr>
              <a:t>α</a:t>
            </a:r>
            <a:r>
              <a:rPr lang="en-US" dirty="0" smtClean="0">
                <a:latin typeface="Garamond" pitchFamily="18" charset="0"/>
                <a:ea typeface="Cambria Math"/>
              </a:rPr>
              <a:t> and power</a:t>
            </a:r>
            <a:r>
              <a:rPr lang="en-US" dirty="0" smtClean="0">
                <a:latin typeface="Garamond" pitchFamily="18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Inference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Garamond" pitchFamily="18" charset="0"/>
              </a:rPr>
              <a:t>One Sample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H</a:t>
            </a:r>
            <a:r>
              <a:rPr lang="en-US" baseline="-25000" dirty="0" smtClean="0">
                <a:latin typeface="Garamond" pitchFamily="18" charset="0"/>
              </a:rPr>
              <a:t>0</a:t>
            </a:r>
            <a:r>
              <a:rPr lang="en-US" dirty="0" smtClean="0">
                <a:latin typeface="Garamond" pitchFamily="18" charset="0"/>
              </a:rPr>
              <a:t>: </a:t>
            </a:r>
            <a:r>
              <a:rPr lang="el-GR" dirty="0" smtClean="0">
                <a:latin typeface="Garamond" pitchFamily="18" charset="0"/>
              </a:rPr>
              <a:t>μ</a:t>
            </a:r>
            <a:r>
              <a:rPr lang="en-US" dirty="0" smtClean="0">
                <a:latin typeface="Garamond" pitchFamily="18" charset="0"/>
              </a:rPr>
              <a:t>=</a:t>
            </a:r>
            <a:r>
              <a:rPr lang="en-US" i="1" dirty="0" smtClean="0">
                <a:latin typeface="Garamond" pitchFamily="18" charset="0"/>
              </a:rPr>
              <a:t>some number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Population standard deviation (</a:t>
            </a:r>
            <a:r>
              <a:rPr lang="el-GR" dirty="0" smtClean="0">
                <a:latin typeface="Garamond" pitchFamily="18" charset="0"/>
              </a:rPr>
              <a:t>σ</a:t>
            </a:r>
            <a:r>
              <a:rPr lang="en-US" dirty="0" smtClean="0">
                <a:latin typeface="Garamond" pitchFamily="18" charset="0"/>
              </a:rPr>
              <a:t>) known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Standard error: </a:t>
            </a:r>
          </a:p>
          <a:p>
            <a:pPr lvl="2"/>
            <a:r>
              <a:rPr lang="en-US" dirty="0">
                <a:latin typeface="Garamond" pitchFamily="18" charset="0"/>
              </a:rPr>
              <a:t> </a:t>
            </a:r>
            <a:endParaRPr lang="en-US" dirty="0" smtClean="0">
              <a:latin typeface="Garamond" pitchFamily="18" charset="0"/>
            </a:endParaRPr>
          </a:p>
          <a:p>
            <a:pPr lvl="2"/>
            <a:r>
              <a:rPr lang="en-US" dirty="0" smtClean="0">
                <a:latin typeface="Garamond" pitchFamily="18" charset="0"/>
              </a:rPr>
              <a:t>Compare to normal distribution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Confidence interval: 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Population standard deviation not known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Standard error:</a:t>
            </a:r>
          </a:p>
          <a:p>
            <a:pPr lvl="2"/>
            <a:r>
              <a:rPr lang="en-US" dirty="0">
                <a:latin typeface="Garamond" pitchFamily="18" charset="0"/>
              </a:rPr>
              <a:t> </a:t>
            </a:r>
            <a:endParaRPr lang="en-US" dirty="0" smtClean="0">
              <a:latin typeface="Garamond" pitchFamily="18" charset="0"/>
            </a:endParaRPr>
          </a:p>
          <a:p>
            <a:pPr lvl="2"/>
            <a:r>
              <a:rPr lang="en-US" dirty="0" smtClean="0">
                <a:latin typeface="Garamond" pitchFamily="18" charset="0"/>
              </a:rPr>
              <a:t>Compare to t distribution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Confidence interval:</a:t>
            </a:r>
          </a:p>
          <a:p>
            <a:pPr lvl="2">
              <a:buNone/>
            </a:pPr>
            <a:endParaRPr lang="en-US" dirty="0" smtClean="0">
              <a:latin typeface="Garamond" pitchFamily="18" charset="0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990600" y="2556902"/>
          <a:ext cx="6096000" cy="643498"/>
        </p:xfrm>
        <a:graphic>
          <a:graphicData uri="http://schemas.openxmlformats.org/presentationml/2006/ole">
            <p:oleObj spid="_x0000_s8195" name="Document" r:id="rId3" imgW="8241399" imgH="869717" progId="Word.Document.12">
              <p:embed/>
            </p:oleObj>
          </a:graphicData>
        </a:graphic>
      </p:graphicFrame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1752600" y="3886200"/>
          <a:ext cx="6096000" cy="417512"/>
        </p:xfrm>
        <a:graphic>
          <a:graphicData uri="http://schemas.openxmlformats.org/presentationml/2006/ole">
            <p:oleObj spid="_x0000_s8202" name="Document" r:id="rId4" imgW="9157110" imgH="626470" progId="Word.Document.12">
              <p:embed/>
            </p:oleObj>
          </a:graphicData>
        </a:graphic>
      </p:graphicFrame>
      <p:graphicFrame>
        <p:nvGraphicFramePr>
          <p:cNvPr id="8205" name="Object 13"/>
          <p:cNvGraphicFramePr>
            <a:graphicFrameLocks noChangeAspect="1"/>
          </p:cNvGraphicFramePr>
          <p:nvPr/>
        </p:nvGraphicFramePr>
        <p:xfrm>
          <a:off x="1752600" y="5983288"/>
          <a:ext cx="6096000" cy="417512"/>
        </p:xfrm>
        <a:graphic>
          <a:graphicData uri="http://schemas.openxmlformats.org/presentationml/2006/ole">
            <p:oleObj spid="_x0000_s8205" name="Document" r:id="rId5" imgW="9157110" imgH="626470" progId="Word.Document.12">
              <p:embed/>
            </p:oleObj>
          </a:graphicData>
        </a:graphic>
      </p:graphicFrame>
      <p:graphicFrame>
        <p:nvGraphicFramePr>
          <p:cNvPr id="8207" name="Object 15"/>
          <p:cNvGraphicFramePr>
            <a:graphicFrameLocks noChangeAspect="1"/>
          </p:cNvGraphicFramePr>
          <p:nvPr/>
        </p:nvGraphicFramePr>
        <p:xfrm>
          <a:off x="0" y="2997002"/>
          <a:ext cx="4343400" cy="579198"/>
        </p:xfrm>
        <a:graphic>
          <a:graphicData uri="http://schemas.openxmlformats.org/presentationml/2006/ole">
            <p:oleObj spid="_x0000_s8207" name="Document" r:id="rId6" imgW="5940848" imgH="792054" progId="Word.Document.12">
              <p:embed/>
            </p:oleObj>
          </a:graphicData>
        </a:graphic>
      </p:graphicFrame>
      <p:graphicFrame>
        <p:nvGraphicFramePr>
          <p:cNvPr id="8208" name="Object 16"/>
          <p:cNvGraphicFramePr>
            <a:graphicFrameLocks noChangeAspect="1"/>
          </p:cNvGraphicFramePr>
          <p:nvPr/>
        </p:nvGraphicFramePr>
        <p:xfrm>
          <a:off x="1677988" y="4724400"/>
          <a:ext cx="4570412" cy="576492"/>
        </p:xfrm>
        <a:graphic>
          <a:graphicData uri="http://schemas.openxmlformats.org/presentationml/2006/ole">
            <p:oleObj spid="_x0000_s8208" name="Document" r:id="rId7" imgW="5940848" imgH="749153" progId="Word.Document.12">
              <p:embed/>
            </p:oleObj>
          </a:graphicData>
        </a:graphic>
      </p:graphicFrame>
      <p:graphicFrame>
        <p:nvGraphicFramePr>
          <p:cNvPr id="8212" name="Object 20"/>
          <p:cNvGraphicFramePr>
            <a:graphicFrameLocks noChangeAspect="1"/>
          </p:cNvGraphicFramePr>
          <p:nvPr/>
        </p:nvGraphicFramePr>
        <p:xfrm>
          <a:off x="0" y="5069975"/>
          <a:ext cx="4265612" cy="568825"/>
        </p:xfrm>
        <a:graphic>
          <a:graphicData uri="http://schemas.openxmlformats.org/presentationml/2006/ole">
            <p:oleObj spid="_x0000_s8212" name="Document" r:id="rId8" imgW="5940848" imgH="792054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Inference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Garamond" pitchFamily="18" charset="0"/>
              </a:rPr>
              <a:t>Two samples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Independent samples</a:t>
            </a:r>
          </a:p>
          <a:p>
            <a:pPr lvl="2">
              <a:lnSpc>
                <a:spcPct val="160000"/>
              </a:lnSpc>
            </a:pPr>
            <a:r>
              <a:rPr lang="en-US" dirty="0" smtClean="0">
                <a:latin typeface="Garamond" pitchFamily="18" charset="0"/>
              </a:rPr>
              <a:t>H</a:t>
            </a:r>
            <a:r>
              <a:rPr lang="en-US" baseline="-25000" dirty="0" smtClean="0">
                <a:latin typeface="Garamond" pitchFamily="18" charset="0"/>
              </a:rPr>
              <a:t>0</a:t>
            </a:r>
            <a:r>
              <a:rPr lang="en-US" dirty="0" smtClean="0">
                <a:latin typeface="Garamond" pitchFamily="18" charset="0"/>
              </a:rPr>
              <a:t>: </a:t>
            </a:r>
            <a:r>
              <a:rPr lang="el-GR" dirty="0" smtClean="0">
                <a:latin typeface="Garamond" pitchFamily="18" charset="0"/>
              </a:rPr>
              <a:t>μ</a:t>
            </a:r>
            <a:r>
              <a:rPr lang="en-US" baseline="-25000" dirty="0" smtClean="0">
                <a:latin typeface="Garamond" pitchFamily="18" charset="0"/>
              </a:rPr>
              <a:t>1</a:t>
            </a:r>
            <a:r>
              <a:rPr lang="en-US" dirty="0" smtClean="0">
                <a:latin typeface="Garamond" pitchFamily="18" charset="0"/>
              </a:rPr>
              <a:t>=</a:t>
            </a:r>
            <a:r>
              <a:rPr lang="el-GR" dirty="0" smtClean="0">
                <a:latin typeface="Garamond" pitchFamily="18" charset="0"/>
              </a:rPr>
              <a:t> μ</a:t>
            </a:r>
            <a:r>
              <a:rPr lang="en-US" baseline="-25000" dirty="0" smtClean="0">
                <a:latin typeface="Garamond" pitchFamily="18" charset="0"/>
              </a:rPr>
              <a:t>2</a:t>
            </a:r>
          </a:p>
          <a:p>
            <a:pPr lvl="2">
              <a:lnSpc>
                <a:spcPct val="160000"/>
              </a:lnSpc>
            </a:pPr>
            <a:r>
              <a:rPr lang="en-US" dirty="0" smtClean="0">
                <a:latin typeface="Garamond" pitchFamily="18" charset="0"/>
              </a:rPr>
              <a:t>Pooled variance: </a:t>
            </a:r>
          </a:p>
          <a:p>
            <a:pPr lvl="2">
              <a:lnSpc>
                <a:spcPct val="160000"/>
              </a:lnSpc>
            </a:pPr>
            <a:r>
              <a:rPr lang="en-US" dirty="0" smtClean="0">
                <a:latin typeface="Garamond" pitchFamily="18" charset="0"/>
              </a:rPr>
              <a:t>Standard error:</a:t>
            </a:r>
          </a:p>
          <a:p>
            <a:pPr lvl="2"/>
            <a:endParaRPr lang="en-US" dirty="0" smtClean="0">
              <a:latin typeface="Garamond" pitchFamily="18" charset="0"/>
            </a:endParaRPr>
          </a:p>
          <a:p>
            <a:pPr lvl="2"/>
            <a:r>
              <a:rPr lang="en-US" dirty="0" smtClean="0">
                <a:latin typeface="Garamond" pitchFamily="18" charset="0"/>
              </a:rPr>
              <a:t> </a:t>
            </a:r>
          </a:p>
          <a:p>
            <a:pPr lvl="2"/>
            <a:endParaRPr lang="en-US" dirty="0">
              <a:latin typeface="Garamond" pitchFamily="18" charset="0"/>
            </a:endParaRPr>
          </a:p>
          <a:p>
            <a:pPr lvl="2"/>
            <a:r>
              <a:rPr lang="en-US" dirty="0" smtClean="0">
                <a:latin typeface="Garamond" pitchFamily="18" charset="0"/>
              </a:rPr>
              <a:t>Confidence interval:</a:t>
            </a:r>
          </a:p>
          <a:p>
            <a:pPr lvl="2"/>
            <a:endParaRPr lang="en-US" dirty="0" smtClean="0">
              <a:latin typeface="Garamond" pitchFamily="18" charset="0"/>
            </a:endParaRPr>
          </a:p>
          <a:p>
            <a:pPr lvl="1"/>
            <a:endParaRPr lang="en-US" dirty="0" smtClean="0">
              <a:latin typeface="Garamond" pitchFamily="18" charset="0"/>
            </a:endParaRPr>
          </a:p>
        </p:txBody>
      </p:sp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762000" y="4648200"/>
          <a:ext cx="5105399" cy="768129"/>
        </p:xfrm>
        <a:graphic>
          <a:graphicData uri="http://schemas.openxmlformats.org/presentationml/2006/ole">
            <p:oleObj spid="_x0000_s12298" name="Document" r:id="rId3" imgW="5940848" imgH="894441" progId="Word.Document.12">
              <p:embed/>
            </p:oleObj>
          </a:graphicData>
        </a:graphic>
      </p:graphicFrame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2819400" y="3687290"/>
          <a:ext cx="3429000" cy="656110"/>
        </p:xfrm>
        <a:graphic>
          <a:graphicData uri="http://schemas.openxmlformats.org/presentationml/2006/ole">
            <p:oleObj spid="_x0000_s12299" name="Document" r:id="rId4" imgW="5940848" imgH="1135986" progId="Word.Document.12">
              <p:embed/>
            </p:oleObj>
          </a:graphicData>
        </a:graphic>
      </p:graphicFrame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3049589" y="3102778"/>
          <a:ext cx="4037011" cy="580414"/>
        </p:xfrm>
        <a:graphic>
          <a:graphicData uri="http://schemas.openxmlformats.org/presentationml/2006/ole">
            <p:oleObj spid="_x0000_s12300" name="Document" r:id="rId5" imgW="5940848" imgH="854063" progId="Word.Document.12">
              <p:embed/>
            </p:oleObj>
          </a:graphicData>
        </a:graphic>
      </p:graphicFrame>
      <p:graphicFrame>
        <p:nvGraphicFramePr>
          <p:cNvPr id="12301" name="Object 13"/>
          <p:cNvGraphicFramePr>
            <a:graphicFrameLocks noChangeAspect="1"/>
          </p:cNvGraphicFramePr>
          <p:nvPr/>
        </p:nvGraphicFramePr>
        <p:xfrm>
          <a:off x="2971800" y="5715000"/>
          <a:ext cx="4797425" cy="370512"/>
        </p:xfrm>
        <a:graphic>
          <a:graphicData uri="http://schemas.openxmlformats.org/presentationml/2006/ole">
            <p:oleObj spid="_x0000_s12301" name="Document" r:id="rId6" imgW="5940848" imgH="459298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Inference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Garamond" pitchFamily="18" charset="0"/>
              </a:rPr>
              <a:t>Matched pairs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 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H</a:t>
            </a:r>
            <a:r>
              <a:rPr lang="en-US" baseline="-25000" dirty="0" smtClean="0">
                <a:latin typeface="Garamond" pitchFamily="18" charset="0"/>
              </a:rPr>
              <a:t>0</a:t>
            </a:r>
            <a:r>
              <a:rPr lang="en-US" dirty="0" smtClean="0">
                <a:latin typeface="Garamond" pitchFamily="18" charset="0"/>
              </a:rPr>
              <a:t>: </a:t>
            </a:r>
            <a:r>
              <a:rPr lang="el-GR" dirty="0" smtClean="0">
                <a:latin typeface="Garamond" pitchFamily="18" charset="0"/>
              </a:rPr>
              <a:t>μ</a:t>
            </a:r>
            <a:r>
              <a:rPr lang="en-US" baseline="-25000" dirty="0" smtClean="0">
                <a:latin typeface="Garamond" pitchFamily="18" charset="0"/>
              </a:rPr>
              <a:t>D</a:t>
            </a:r>
            <a:r>
              <a:rPr lang="en-US" dirty="0" smtClean="0">
                <a:latin typeface="Garamond" pitchFamily="18" charset="0"/>
              </a:rPr>
              <a:t>=0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Standard error: </a:t>
            </a:r>
          </a:p>
          <a:p>
            <a:pPr lvl="1"/>
            <a:r>
              <a:rPr lang="en-US" dirty="0">
                <a:latin typeface="Garamond" pitchFamily="18" charset="0"/>
              </a:rPr>
              <a:t> </a:t>
            </a:r>
            <a:endParaRPr lang="en-US" dirty="0" smtClean="0">
              <a:latin typeface="Garamond" pitchFamily="18" charset="0"/>
            </a:endParaRPr>
          </a:p>
          <a:p>
            <a:pPr lvl="1"/>
            <a:endParaRPr lang="en-US" dirty="0" smtClean="0">
              <a:latin typeface="Garamond" pitchFamily="18" charset="0"/>
            </a:endParaRPr>
          </a:p>
          <a:p>
            <a:pPr lvl="1"/>
            <a:r>
              <a:rPr lang="en-US" dirty="0" smtClean="0">
                <a:latin typeface="Garamond" pitchFamily="18" charset="0"/>
              </a:rPr>
              <a:t>Compare to t distribution</a:t>
            </a:r>
            <a:endParaRPr lang="en-US" dirty="0"/>
          </a:p>
        </p:txBody>
      </p:sp>
      <p:graphicFrame>
        <p:nvGraphicFramePr>
          <p:cNvPr id="28675" name="Object 2"/>
          <p:cNvGraphicFramePr>
            <a:graphicFrameLocks noChangeAspect="1"/>
          </p:cNvGraphicFramePr>
          <p:nvPr/>
        </p:nvGraphicFramePr>
        <p:xfrm>
          <a:off x="-76200" y="2209800"/>
          <a:ext cx="4722811" cy="490960"/>
        </p:xfrm>
        <a:graphic>
          <a:graphicData uri="http://schemas.openxmlformats.org/presentationml/2006/ole">
            <p:oleObj spid="_x0000_s28675" name="Document" r:id="rId3" imgW="5940848" imgH="617204" progId="Word.Document.12">
              <p:embed/>
            </p:oleObj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2212975" y="3044766"/>
          <a:ext cx="3730625" cy="841434"/>
        </p:xfrm>
        <a:graphic>
          <a:graphicData uri="http://schemas.openxmlformats.org/presentationml/2006/ole">
            <p:oleObj spid="_x0000_s28677" name="Document" r:id="rId4" imgW="5940848" imgH="1339317" progId="Word.Document.12">
              <p:embed/>
            </p:oleObj>
          </a:graphicData>
        </a:graphic>
      </p:graphicFrame>
      <p:graphicFrame>
        <p:nvGraphicFramePr>
          <p:cNvPr id="28681" name="Object 9"/>
          <p:cNvGraphicFramePr>
            <a:graphicFrameLocks noChangeAspect="1"/>
          </p:cNvGraphicFramePr>
          <p:nvPr/>
        </p:nvGraphicFramePr>
        <p:xfrm>
          <a:off x="0" y="3733800"/>
          <a:ext cx="4038600" cy="864489"/>
        </p:xfrm>
        <a:graphic>
          <a:graphicData uri="http://schemas.openxmlformats.org/presentationml/2006/ole">
            <p:oleObj spid="_x0000_s28681" name="Document" r:id="rId5" imgW="5940848" imgH="127226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Inference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Garamond" pitchFamily="18" charset="0"/>
              </a:rPr>
              <a:t>More than two samples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 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Compare to F distribution</a:t>
            </a:r>
          </a:p>
          <a:p>
            <a:pPr lvl="1"/>
            <a:r>
              <a:rPr lang="en-US" dirty="0">
                <a:latin typeface="Garamond" pitchFamily="18" charset="0"/>
              </a:rPr>
              <a:t> </a:t>
            </a:r>
            <a:r>
              <a:rPr lang="en-US" dirty="0" smtClean="0">
                <a:latin typeface="Garamond" pitchFamily="18" charset="0"/>
              </a:rPr>
              <a:t>One-way ANOVA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H</a:t>
            </a:r>
            <a:r>
              <a:rPr lang="en-US" baseline="-25000" dirty="0" smtClean="0">
                <a:latin typeface="Garamond" pitchFamily="18" charset="0"/>
              </a:rPr>
              <a:t>0</a:t>
            </a:r>
            <a:r>
              <a:rPr lang="en-US" dirty="0" smtClean="0">
                <a:latin typeface="Garamond" pitchFamily="18" charset="0"/>
              </a:rPr>
              <a:t>: </a:t>
            </a:r>
            <a:r>
              <a:rPr lang="el-GR" dirty="0" smtClean="0">
                <a:latin typeface="Garamond" pitchFamily="18" charset="0"/>
              </a:rPr>
              <a:t>μ</a:t>
            </a:r>
            <a:r>
              <a:rPr lang="en-US" baseline="-25000" dirty="0" smtClean="0">
                <a:latin typeface="Garamond" pitchFamily="18" charset="0"/>
              </a:rPr>
              <a:t>1</a:t>
            </a:r>
            <a:r>
              <a:rPr lang="en-US" dirty="0" smtClean="0">
                <a:latin typeface="Garamond" pitchFamily="18" charset="0"/>
              </a:rPr>
              <a:t>=</a:t>
            </a:r>
            <a:r>
              <a:rPr lang="el-GR" dirty="0" smtClean="0">
                <a:latin typeface="Garamond" pitchFamily="18" charset="0"/>
              </a:rPr>
              <a:t> μ</a:t>
            </a:r>
            <a:r>
              <a:rPr lang="en-US" baseline="-25000" dirty="0" smtClean="0">
                <a:latin typeface="Garamond" pitchFamily="18" charset="0"/>
              </a:rPr>
              <a:t>2</a:t>
            </a:r>
            <a:r>
              <a:rPr lang="en-US" dirty="0" smtClean="0">
                <a:latin typeface="Garamond" pitchFamily="18" charset="0"/>
              </a:rPr>
              <a:t> =…=</a:t>
            </a:r>
            <a:r>
              <a:rPr lang="el-GR" dirty="0" smtClean="0">
                <a:latin typeface="Garamond" pitchFamily="18" charset="0"/>
              </a:rPr>
              <a:t> μ</a:t>
            </a:r>
            <a:r>
              <a:rPr lang="en-US" baseline="-25000" dirty="0" smtClean="0">
                <a:latin typeface="Garamond" pitchFamily="18" charset="0"/>
              </a:rPr>
              <a:t>k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Two-way ANOVA (factorial design)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H</a:t>
            </a:r>
            <a:r>
              <a:rPr lang="en-US" baseline="-25000" dirty="0" smtClean="0">
                <a:latin typeface="Garamond" pitchFamily="18" charset="0"/>
              </a:rPr>
              <a:t>0</a:t>
            </a:r>
            <a:r>
              <a:rPr lang="en-US" dirty="0" smtClean="0">
                <a:latin typeface="Garamond" pitchFamily="18" charset="0"/>
              </a:rPr>
              <a:t>: </a:t>
            </a:r>
            <a:r>
              <a:rPr lang="el-GR" dirty="0" smtClean="0">
                <a:latin typeface="Garamond" pitchFamily="18" charset="0"/>
              </a:rPr>
              <a:t>μ</a:t>
            </a:r>
            <a:r>
              <a:rPr lang="en-US" baseline="-25000" dirty="0" smtClean="0">
                <a:latin typeface="Garamond" pitchFamily="18" charset="0"/>
              </a:rPr>
              <a:t>a1</a:t>
            </a:r>
            <a:r>
              <a:rPr lang="en-US" dirty="0" smtClean="0">
                <a:latin typeface="Garamond" pitchFamily="18" charset="0"/>
              </a:rPr>
              <a:t>=</a:t>
            </a:r>
            <a:r>
              <a:rPr lang="el-GR" dirty="0" smtClean="0">
                <a:latin typeface="Garamond" pitchFamily="18" charset="0"/>
              </a:rPr>
              <a:t> μ</a:t>
            </a:r>
            <a:r>
              <a:rPr lang="en-US" baseline="-25000" dirty="0" smtClean="0">
                <a:latin typeface="Garamond" pitchFamily="18" charset="0"/>
              </a:rPr>
              <a:t>a2</a:t>
            </a:r>
            <a:r>
              <a:rPr lang="en-US" dirty="0" smtClean="0">
                <a:latin typeface="Garamond" pitchFamily="18" charset="0"/>
              </a:rPr>
              <a:t> =…=</a:t>
            </a:r>
            <a:r>
              <a:rPr lang="el-GR" dirty="0" smtClean="0">
                <a:latin typeface="Garamond" pitchFamily="18" charset="0"/>
              </a:rPr>
              <a:t> μ</a:t>
            </a:r>
            <a:r>
              <a:rPr lang="en-US" baseline="-25000" dirty="0" err="1" smtClean="0">
                <a:latin typeface="Garamond" pitchFamily="18" charset="0"/>
              </a:rPr>
              <a:t>aj</a:t>
            </a:r>
            <a:endParaRPr lang="en-US" baseline="-25000" dirty="0" smtClean="0">
              <a:latin typeface="Garamond" pitchFamily="18" charset="0"/>
            </a:endParaRPr>
          </a:p>
          <a:p>
            <a:pPr lvl="3">
              <a:buNone/>
            </a:pPr>
            <a:r>
              <a:rPr lang="en-US" dirty="0" smtClean="0">
                <a:latin typeface="Garamond" pitchFamily="18" charset="0"/>
              </a:rPr>
              <a:t>    </a:t>
            </a:r>
            <a:r>
              <a:rPr lang="el-GR" sz="2400" dirty="0" smtClean="0">
                <a:latin typeface="Garamond" pitchFamily="18" charset="0"/>
              </a:rPr>
              <a:t>μ</a:t>
            </a:r>
            <a:r>
              <a:rPr lang="en-US" sz="2400" baseline="-25000" dirty="0" smtClean="0">
                <a:latin typeface="Garamond" pitchFamily="18" charset="0"/>
              </a:rPr>
              <a:t>b1</a:t>
            </a:r>
            <a:r>
              <a:rPr lang="en-US" sz="2400" dirty="0" smtClean="0">
                <a:latin typeface="Garamond" pitchFamily="18" charset="0"/>
              </a:rPr>
              <a:t>=</a:t>
            </a:r>
            <a:r>
              <a:rPr lang="el-GR" sz="2400" dirty="0" smtClean="0">
                <a:latin typeface="Garamond" pitchFamily="18" charset="0"/>
              </a:rPr>
              <a:t> μ</a:t>
            </a:r>
            <a:r>
              <a:rPr lang="en-US" sz="2400" baseline="-25000" dirty="0" smtClean="0">
                <a:latin typeface="Garamond" pitchFamily="18" charset="0"/>
              </a:rPr>
              <a:t>b2</a:t>
            </a:r>
            <a:r>
              <a:rPr lang="en-US" sz="2400" dirty="0" smtClean="0">
                <a:latin typeface="Garamond" pitchFamily="18" charset="0"/>
              </a:rPr>
              <a:t> =…=</a:t>
            </a:r>
            <a:r>
              <a:rPr lang="el-GR" sz="2400" dirty="0" smtClean="0">
                <a:latin typeface="Garamond" pitchFamily="18" charset="0"/>
              </a:rPr>
              <a:t> μ</a:t>
            </a:r>
            <a:r>
              <a:rPr lang="en-US" sz="2400" baseline="-25000" dirty="0" err="1" smtClean="0">
                <a:latin typeface="Garamond" pitchFamily="18" charset="0"/>
              </a:rPr>
              <a:t>bl</a:t>
            </a:r>
            <a:endParaRPr lang="en-US" sz="2400" baseline="-25000" dirty="0" smtClean="0">
              <a:latin typeface="Garamond" pitchFamily="18" charset="0"/>
            </a:endParaRPr>
          </a:p>
          <a:p>
            <a:pPr lvl="3">
              <a:buNone/>
            </a:pPr>
            <a:r>
              <a:rPr lang="en-US" sz="2400" dirty="0" smtClean="0">
                <a:latin typeface="Garamond" pitchFamily="18" charset="0"/>
              </a:rPr>
              <a:t>   </a:t>
            </a:r>
            <a:r>
              <a:rPr lang="el-GR" sz="2400" dirty="0" smtClean="0">
                <a:latin typeface="Garamond" pitchFamily="18" charset="0"/>
              </a:rPr>
              <a:t>μ</a:t>
            </a:r>
            <a:r>
              <a:rPr lang="en-US" sz="2400" baseline="-25000" dirty="0" smtClean="0">
                <a:latin typeface="Garamond" pitchFamily="18" charset="0"/>
              </a:rPr>
              <a:t>axb1</a:t>
            </a:r>
            <a:r>
              <a:rPr lang="en-US" sz="2400" dirty="0" smtClean="0">
                <a:latin typeface="Garamond" pitchFamily="18" charset="0"/>
              </a:rPr>
              <a:t>=</a:t>
            </a:r>
            <a:r>
              <a:rPr lang="el-GR" sz="2400" dirty="0" smtClean="0">
                <a:latin typeface="Garamond" pitchFamily="18" charset="0"/>
              </a:rPr>
              <a:t> μ</a:t>
            </a:r>
            <a:r>
              <a:rPr lang="en-US" sz="2400" baseline="-25000" dirty="0" smtClean="0">
                <a:latin typeface="Garamond" pitchFamily="18" charset="0"/>
              </a:rPr>
              <a:t>axb2</a:t>
            </a:r>
            <a:r>
              <a:rPr lang="en-US" sz="2400" dirty="0" smtClean="0">
                <a:latin typeface="Garamond" pitchFamily="18" charset="0"/>
              </a:rPr>
              <a:t> =…=</a:t>
            </a:r>
            <a:r>
              <a:rPr lang="el-GR" sz="2400" dirty="0" smtClean="0">
                <a:latin typeface="Garamond" pitchFamily="18" charset="0"/>
              </a:rPr>
              <a:t> μ</a:t>
            </a:r>
            <a:r>
              <a:rPr lang="en-US" sz="2400" baseline="-25000" dirty="0" err="1" smtClean="0">
                <a:latin typeface="Garamond" pitchFamily="18" charset="0"/>
              </a:rPr>
              <a:t>axbk</a:t>
            </a:r>
            <a:endParaRPr lang="en-US" sz="2400" baseline="-25000" dirty="0" smtClean="0">
              <a:latin typeface="Garamond" pitchFamily="18" charset="0"/>
            </a:endParaRPr>
          </a:p>
          <a:p>
            <a:pPr lvl="1"/>
            <a:r>
              <a:rPr lang="en-US" dirty="0" smtClean="0">
                <a:latin typeface="Garamond" pitchFamily="18" charset="0"/>
              </a:rPr>
              <a:t>Degrees of freedom will vary with number of groups and levels within factors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-1752600" y="1981200"/>
          <a:ext cx="7315200" cy="895883"/>
        </p:xfrm>
        <a:graphic>
          <a:graphicData uri="http://schemas.openxmlformats.org/presentationml/2006/ole">
            <p:oleObj spid="_x0000_s11266" name="Document" r:id="rId3" imgW="5949456" imgH="72846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46" name="Object 2"/>
          <p:cNvGraphicFramePr>
            <a:graphicFrameLocks noChangeAspect="1"/>
          </p:cNvGraphicFramePr>
          <p:nvPr/>
        </p:nvGraphicFramePr>
        <p:xfrm>
          <a:off x="533400" y="1600200"/>
          <a:ext cx="8026400" cy="4572000"/>
        </p:xfrm>
        <a:graphic>
          <a:graphicData uri="http://schemas.openxmlformats.org/presentationml/2006/ole">
            <p:oleObj spid="_x0000_s1026" name="Document" r:id="rId3" imgW="9566806" imgH="5439927" progId="Word.Document.8">
              <p:embed/>
            </p:oleObj>
          </a:graphicData>
        </a:graphic>
      </p:graphicFrame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itchFamily="18" charset="0"/>
              </a:rPr>
              <a:t>Concept Map: Descriptive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0" name="Object 2"/>
          <p:cNvGraphicFramePr>
            <a:graphicFrameLocks noChangeAspect="1"/>
          </p:cNvGraphicFramePr>
          <p:nvPr/>
        </p:nvGraphicFramePr>
        <p:xfrm>
          <a:off x="152400" y="1066800"/>
          <a:ext cx="8699500" cy="5797550"/>
        </p:xfrm>
        <a:graphic>
          <a:graphicData uri="http://schemas.openxmlformats.org/presentationml/2006/ole">
            <p:oleObj spid="_x0000_s2050" name="Document" r:id="rId3" imgW="9471840" imgH="6301401" progId="Word.Document.8">
              <p:embed/>
            </p:oleObj>
          </a:graphicData>
        </a:graphic>
      </p:graphicFrame>
      <p:sp>
        <p:nvSpPr>
          <p:cNvPr id="109571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001000" cy="1216025"/>
          </a:xfrm>
          <a:noFill/>
          <a:ln/>
        </p:spPr>
        <p:txBody>
          <a:bodyPr anchor="ctr"/>
          <a:lstStyle/>
          <a:p>
            <a:r>
              <a:rPr lang="en-US" dirty="0">
                <a:solidFill>
                  <a:schemeClr val="bg1"/>
                </a:solidFill>
                <a:latin typeface="Garamond" pitchFamily="18" charset="0"/>
              </a:rPr>
              <a:t>Concept Map: Inferential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828800"/>
            <a:ext cx="8686800" cy="215265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Garamond" pitchFamily="18" charset="0"/>
              </a:rPr>
              <a:t>Final Exam will be posted tomorrow on Coursework…due December 14.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80010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Garamond" pitchFamily="18" charset="0"/>
              </a:rPr>
              <a:t>(I’ll send out an email to let you know it’s there.)</a:t>
            </a:r>
          </a:p>
          <a:p>
            <a:endParaRPr lang="en-US" dirty="0" smtClean="0">
              <a:latin typeface="Garamond" pitchFamily="18" charset="0"/>
            </a:endParaRPr>
          </a:p>
          <a:p>
            <a:r>
              <a:rPr lang="en-US" dirty="0" smtClean="0">
                <a:latin typeface="Garamond" pitchFamily="18" charset="0"/>
              </a:rPr>
              <a:t>Thanks for a great quarter!!</a:t>
            </a:r>
            <a:endParaRPr lang="en-US" dirty="0">
              <a:latin typeface="Garamond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465</Words>
  <Application>Microsoft Office PowerPoint</Application>
  <PresentationFormat>On-screen Show (4:3)</PresentationFormat>
  <Paragraphs>122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Document</vt:lpstr>
      <vt:lpstr>EDUC 200C</vt:lpstr>
      <vt:lpstr>Two main ideas…</vt:lpstr>
      <vt:lpstr>Describing a sample</vt:lpstr>
      <vt:lpstr>Describing a sample</vt:lpstr>
      <vt:lpstr>Describing a sample</vt:lpstr>
      <vt:lpstr>Describing a sample</vt:lpstr>
      <vt:lpstr>Describing a sample</vt:lpstr>
      <vt:lpstr>Inference</vt:lpstr>
      <vt:lpstr>The Normal Distribution</vt:lpstr>
      <vt:lpstr>Inference</vt:lpstr>
      <vt:lpstr>Inference</vt:lpstr>
      <vt:lpstr>Inference</vt:lpstr>
      <vt:lpstr>Inference</vt:lpstr>
      <vt:lpstr>Inference</vt:lpstr>
      <vt:lpstr>Inference</vt:lpstr>
      <vt:lpstr>Concept Map: Descriptive</vt:lpstr>
      <vt:lpstr>Concept Map: Inferential</vt:lpstr>
      <vt:lpstr>Final Exam will be posted tomorrow on Coursework…due December 14.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Melissa Kemmerle</dc:creator>
  <cp:lastModifiedBy>hakuta</cp:lastModifiedBy>
  <cp:revision>45</cp:revision>
  <dcterms:created xsi:type="dcterms:W3CDTF">2010-11-26T20:59:07Z</dcterms:created>
  <dcterms:modified xsi:type="dcterms:W3CDTF">2012-12-08T07:21:27Z</dcterms:modified>
</cp:coreProperties>
</file>